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"/>
  </p:notesMasterIdLst>
  <p:sldIdLst>
    <p:sldId id="256" r:id="rId3"/>
    <p:sldId id="267" r:id="rId4"/>
    <p:sldId id="272" r:id="rId5"/>
    <p:sldId id="268" r:id="rId6"/>
    <p:sldId id="276" r:id="rId7"/>
    <p:sldId id="284" r:id="rId9"/>
    <p:sldId id="285" r:id="rId10"/>
    <p:sldId id="286" r:id="rId11"/>
    <p:sldId id="287" r:id="rId12"/>
    <p:sldId id="288" r:id="rId13"/>
    <p:sldId id="289" r:id="rId14"/>
    <p:sldId id="297" r:id="rId15"/>
    <p:sldId id="300" r:id="rId16"/>
    <p:sldId id="301" r:id="rId17"/>
    <p:sldId id="302" r:id="rId18"/>
    <p:sldId id="309" r:id="rId19"/>
    <p:sldId id="299" r:id="rId20"/>
    <p:sldId id="277" r:id="rId21"/>
    <p:sldId id="263" r:id="rId22"/>
    <p:sldId id="264" r:id="rId23"/>
    <p:sldId id="265" r:id="rId24"/>
    <p:sldId id="271" r:id="rId25"/>
  </p:sldIdLst>
  <p:sldSz cx="10972800" cy="7315200"/>
  <p:notesSz cx="6858000" cy="9144000"/>
  <p:defaultTextStyle>
    <a:defPPr>
      <a:defRPr lang="en-US"/>
    </a:defPPr>
    <a:lvl1pPr marL="0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2605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5210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7180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9785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12390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34995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6965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9570" algn="l" defTabSz="104521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83069" autoAdjust="0"/>
  </p:normalViewPr>
  <p:slideViewPr>
    <p:cSldViewPr>
      <p:cViewPr varScale="1">
        <p:scale>
          <a:sx n="86" d="100"/>
          <a:sy n="86" d="100"/>
        </p:scale>
        <p:origin x="1110" y="102"/>
      </p:cViewPr>
      <p:guideLst>
        <p:guide orient="horz" pos="2302"/>
        <p:guide pos="34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71402-181B-4778-88A2-CE98ADA254E1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27F71-13B9-4F8B-A7FA-06F36091B27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2605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5210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7180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9785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12390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34995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6965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9570" algn="l" defTabSz="10452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7250" y="685800"/>
            <a:ext cx="51435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28B3DD7-505C-4A15-8F5F-22CADD741B69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7250" y="685800"/>
            <a:ext cx="51435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28B3DD7-505C-4A15-8F5F-22CADD741B69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272455"/>
            <a:ext cx="9326880" cy="1568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145280"/>
            <a:ext cx="7680960" cy="1869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5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9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12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34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6C99-5CFE-45D6-8072-37C1C432357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A0DA-3596-4130-9EBF-037B5B4086B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292949"/>
            <a:ext cx="2468880" cy="62416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292949"/>
            <a:ext cx="7223760" cy="6241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6557-AC59-4AA0-AE89-AF1D224DAF6F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EB6AD-1CD7-486E-83D6-A6955BE1137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4700695"/>
            <a:ext cx="9326880" cy="1452880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100496"/>
            <a:ext cx="9326880" cy="1600199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260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52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71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123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349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95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BA64-48F6-4403-8AEF-C8D894F260E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706880"/>
            <a:ext cx="4846320" cy="482769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706880"/>
            <a:ext cx="4846320" cy="482769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D6FE-4F4E-4808-9395-3582790F56E5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637455"/>
            <a:ext cx="4848226" cy="68241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2605" indent="0">
              <a:buNone/>
              <a:defRPr sz="2300" b="1"/>
            </a:lvl2pPr>
            <a:lvl3pPr marL="1045210" indent="0">
              <a:buNone/>
              <a:defRPr sz="2100" b="1"/>
            </a:lvl3pPr>
            <a:lvl4pPr marL="1567180" indent="0">
              <a:buNone/>
              <a:defRPr sz="1800" b="1"/>
            </a:lvl4pPr>
            <a:lvl5pPr marL="2089785" indent="0">
              <a:buNone/>
              <a:defRPr sz="1800" b="1"/>
            </a:lvl5pPr>
            <a:lvl6pPr marL="2612390" indent="0">
              <a:buNone/>
              <a:defRPr sz="1800" b="1"/>
            </a:lvl6pPr>
            <a:lvl7pPr marL="3134995" indent="0">
              <a:buNone/>
              <a:defRPr sz="1800" b="1"/>
            </a:lvl7pPr>
            <a:lvl8pPr marL="3656965" indent="0">
              <a:buNone/>
              <a:defRPr sz="1800" b="1"/>
            </a:lvl8pPr>
            <a:lvl9pPr marL="417957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319868"/>
            <a:ext cx="4848226" cy="4214707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2" y="1637455"/>
            <a:ext cx="4850130" cy="68241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2605" indent="0">
              <a:buNone/>
              <a:defRPr sz="2300" b="1"/>
            </a:lvl2pPr>
            <a:lvl3pPr marL="1045210" indent="0">
              <a:buNone/>
              <a:defRPr sz="2100" b="1"/>
            </a:lvl3pPr>
            <a:lvl4pPr marL="1567180" indent="0">
              <a:buNone/>
              <a:defRPr sz="1800" b="1"/>
            </a:lvl4pPr>
            <a:lvl5pPr marL="2089785" indent="0">
              <a:buNone/>
              <a:defRPr sz="1800" b="1"/>
            </a:lvl5pPr>
            <a:lvl6pPr marL="2612390" indent="0">
              <a:buNone/>
              <a:defRPr sz="1800" b="1"/>
            </a:lvl6pPr>
            <a:lvl7pPr marL="3134995" indent="0">
              <a:buNone/>
              <a:defRPr sz="1800" b="1"/>
            </a:lvl7pPr>
            <a:lvl8pPr marL="3656965" indent="0">
              <a:buNone/>
              <a:defRPr sz="1800" b="1"/>
            </a:lvl8pPr>
            <a:lvl9pPr marL="417957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2" y="2319868"/>
            <a:ext cx="4850130" cy="4214707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16207-AD5D-48B3-919F-79A1F24C4101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0D45-5405-4A76-86E0-4B537B79B3D7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697AC-A9C7-4A2B-A1BD-6EE04E530252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91253"/>
            <a:ext cx="3609976" cy="123952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291255"/>
            <a:ext cx="6134100" cy="624332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530775"/>
            <a:ext cx="3609976" cy="5003801"/>
          </a:xfrm>
        </p:spPr>
        <p:txBody>
          <a:bodyPr/>
          <a:lstStyle>
            <a:lvl1pPr marL="0" indent="0">
              <a:buNone/>
              <a:defRPr sz="1600"/>
            </a:lvl1pPr>
            <a:lvl2pPr marL="522605" indent="0">
              <a:buNone/>
              <a:defRPr sz="1400"/>
            </a:lvl2pPr>
            <a:lvl3pPr marL="1045210" indent="0">
              <a:buNone/>
              <a:defRPr sz="1100"/>
            </a:lvl3pPr>
            <a:lvl4pPr marL="1567180" indent="0">
              <a:buNone/>
              <a:defRPr sz="1000"/>
            </a:lvl4pPr>
            <a:lvl5pPr marL="2089785" indent="0">
              <a:buNone/>
              <a:defRPr sz="1000"/>
            </a:lvl5pPr>
            <a:lvl6pPr marL="2612390" indent="0">
              <a:buNone/>
              <a:defRPr sz="1000"/>
            </a:lvl6pPr>
            <a:lvl7pPr marL="3134995" indent="0">
              <a:buNone/>
              <a:defRPr sz="1000"/>
            </a:lvl7pPr>
            <a:lvl8pPr marL="3656965" indent="0">
              <a:buNone/>
              <a:defRPr sz="1000"/>
            </a:lvl8pPr>
            <a:lvl9pPr marL="417957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4CB7-09FE-4766-BD7F-D6F4F023C6E5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5120641"/>
            <a:ext cx="6583680" cy="60452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653627"/>
            <a:ext cx="6583680" cy="4389120"/>
          </a:xfrm>
        </p:spPr>
        <p:txBody>
          <a:bodyPr/>
          <a:lstStyle>
            <a:lvl1pPr marL="0" indent="0">
              <a:buNone/>
              <a:defRPr sz="3700"/>
            </a:lvl1pPr>
            <a:lvl2pPr marL="522605" indent="0">
              <a:buNone/>
              <a:defRPr sz="3200"/>
            </a:lvl2pPr>
            <a:lvl3pPr marL="1045210" indent="0">
              <a:buNone/>
              <a:defRPr sz="2700"/>
            </a:lvl3pPr>
            <a:lvl4pPr marL="1567180" indent="0">
              <a:buNone/>
              <a:defRPr sz="2300"/>
            </a:lvl4pPr>
            <a:lvl5pPr marL="2089785" indent="0">
              <a:buNone/>
              <a:defRPr sz="2300"/>
            </a:lvl5pPr>
            <a:lvl6pPr marL="2612390" indent="0">
              <a:buNone/>
              <a:defRPr sz="2300"/>
            </a:lvl6pPr>
            <a:lvl7pPr marL="3134995" indent="0">
              <a:buNone/>
              <a:defRPr sz="2300"/>
            </a:lvl7pPr>
            <a:lvl8pPr marL="3656965" indent="0">
              <a:buNone/>
              <a:defRPr sz="2300"/>
            </a:lvl8pPr>
            <a:lvl9pPr marL="4179570" indent="0">
              <a:buNone/>
              <a:defRPr sz="23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5725162"/>
            <a:ext cx="6583680" cy="858519"/>
          </a:xfrm>
        </p:spPr>
        <p:txBody>
          <a:bodyPr/>
          <a:lstStyle>
            <a:lvl1pPr marL="0" indent="0">
              <a:buNone/>
              <a:defRPr sz="1600"/>
            </a:lvl1pPr>
            <a:lvl2pPr marL="522605" indent="0">
              <a:buNone/>
              <a:defRPr sz="1400"/>
            </a:lvl2pPr>
            <a:lvl3pPr marL="1045210" indent="0">
              <a:buNone/>
              <a:defRPr sz="1100"/>
            </a:lvl3pPr>
            <a:lvl4pPr marL="1567180" indent="0">
              <a:buNone/>
              <a:defRPr sz="1000"/>
            </a:lvl4pPr>
            <a:lvl5pPr marL="2089785" indent="0">
              <a:buNone/>
              <a:defRPr sz="1000"/>
            </a:lvl5pPr>
            <a:lvl6pPr marL="2612390" indent="0">
              <a:buNone/>
              <a:defRPr sz="1000"/>
            </a:lvl6pPr>
            <a:lvl7pPr marL="3134995" indent="0">
              <a:buNone/>
              <a:defRPr sz="1000"/>
            </a:lvl7pPr>
            <a:lvl8pPr marL="3656965" indent="0">
              <a:buNone/>
              <a:defRPr sz="1000"/>
            </a:lvl8pPr>
            <a:lvl9pPr marL="417957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9491-784D-4935-B278-A1C057BA9BCD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292947"/>
            <a:ext cx="9875520" cy="1219200"/>
          </a:xfrm>
          <a:prstGeom prst="rect">
            <a:avLst/>
          </a:prstGeom>
        </p:spPr>
        <p:txBody>
          <a:bodyPr vert="horz" lIns="104493" tIns="52247" rIns="104493" bIns="52247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706880"/>
            <a:ext cx="9875520" cy="4827694"/>
          </a:xfrm>
          <a:prstGeom prst="rect">
            <a:avLst/>
          </a:prstGeom>
        </p:spPr>
        <p:txBody>
          <a:bodyPr vert="horz" lIns="104493" tIns="52247" rIns="104493" bIns="52247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6780108"/>
            <a:ext cx="2560320" cy="389467"/>
          </a:xfrm>
          <a:prstGeom prst="rect">
            <a:avLst/>
          </a:prstGeom>
        </p:spPr>
        <p:txBody>
          <a:bodyPr vert="horz" lIns="104493" tIns="52247" rIns="104493" bIns="52247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A881F-1C40-45F7-AE9D-E3B7DC99900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6780108"/>
            <a:ext cx="3474720" cy="389467"/>
          </a:xfrm>
          <a:prstGeom prst="rect">
            <a:avLst/>
          </a:prstGeom>
        </p:spPr>
        <p:txBody>
          <a:bodyPr vert="horz" lIns="104493" tIns="52247" rIns="104493" bIns="52247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6780108"/>
            <a:ext cx="2560320" cy="389467"/>
          </a:xfrm>
          <a:prstGeom prst="rect">
            <a:avLst/>
          </a:prstGeom>
        </p:spPr>
        <p:txBody>
          <a:bodyPr vert="horz" lIns="104493" tIns="52247" rIns="104493" bIns="52247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104521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795" indent="-39179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8995" indent="-326390" algn="l" defTabSz="104521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95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0770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3375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95980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8585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41190" indent="-260985" algn="l" defTabSz="10452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2605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5210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7180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785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2390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995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6965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9570" algn="l" defTabSz="104521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0974705" cy="121920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500" b="1" dirty="0">
                <a:latin typeface="+mj-lt"/>
                <a:cs typeface="+mj-lt"/>
              </a:rPr>
              <a:t>Pune </a:t>
            </a:r>
            <a:r>
              <a:rPr lang="en-US" sz="2500" b="1" dirty="0" err="1">
                <a:latin typeface="+mj-lt"/>
                <a:cs typeface="+mj-lt"/>
              </a:rPr>
              <a:t>Vidyarthi</a:t>
            </a:r>
            <a:r>
              <a:rPr lang="en-US" sz="2500" b="1" dirty="0">
                <a:latin typeface="+mj-lt"/>
                <a:cs typeface="+mj-lt"/>
              </a:rPr>
              <a:t> </a:t>
            </a:r>
            <a:r>
              <a:rPr lang="en-US" sz="2500" b="1" dirty="0" err="1">
                <a:latin typeface="+mj-lt"/>
                <a:cs typeface="+mj-lt"/>
              </a:rPr>
              <a:t>Griha’s</a:t>
            </a:r>
            <a:r>
              <a:rPr lang="en-US" sz="2500" b="1" dirty="0">
                <a:latin typeface="+mj-lt"/>
                <a:cs typeface="+mj-lt"/>
              </a:rPr>
              <a:t>  College of Engineering </a:t>
            </a:r>
            <a:r>
              <a:rPr lang="en-US" sz="2500" b="1" dirty="0" smtClean="0">
                <a:latin typeface="+mj-lt"/>
                <a:cs typeface="+mj-lt"/>
              </a:rPr>
              <a:t>&amp;Technology </a:t>
            </a:r>
            <a:br>
              <a:rPr lang="en-US" sz="2500" b="1" dirty="0" smtClean="0">
                <a:latin typeface="+mj-lt"/>
                <a:cs typeface="+mj-lt"/>
              </a:rPr>
            </a:br>
            <a:r>
              <a:rPr lang="en-US" sz="2500" b="1" dirty="0" smtClean="0">
                <a:latin typeface="+mj-lt"/>
                <a:cs typeface="+mj-lt"/>
              </a:rPr>
              <a:t>and </a:t>
            </a:r>
            <a:r>
              <a:rPr lang="en-US" sz="2500" b="1" dirty="0">
                <a:latin typeface="+mj-lt"/>
                <a:cs typeface="+mj-lt"/>
              </a:rPr>
              <a:t>G K Pate (</a:t>
            </a:r>
            <a:r>
              <a:rPr lang="en-US" sz="2500" b="1" dirty="0" err="1">
                <a:latin typeface="+mj-lt"/>
                <a:cs typeface="+mj-lt"/>
              </a:rPr>
              <a:t>Wani</a:t>
            </a:r>
            <a:r>
              <a:rPr lang="en-US" sz="2500" b="1" dirty="0">
                <a:latin typeface="+mj-lt"/>
                <a:cs typeface="+mj-lt"/>
              </a:rPr>
              <a:t> ) Institute of Management </a:t>
            </a:r>
            <a:r>
              <a:rPr lang="en-US" sz="2500" b="1" dirty="0" smtClean="0">
                <a:latin typeface="+mj-lt"/>
                <a:cs typeface="+mj-lt"/>
              </a:rPr>
              <a:t>Pune-09</a:t>
            </a:r>
            <a:br>
              <a:rPr lang="en-US" sz="2500" dirty="0">
                <a:solidFill>
                  <a:schemeClr val="bg1"/>
                </a:solidFill>
                <a:latin typeface="+mj-lt"/>
                <a:cs typeface="+mj-lt"/>
              </a:rPr>
            </a:br>
            <a:r>
              <a:rPr lang="en-US" sz="2500" dirty="0">
                <a:solidFill>
                  <a:schemeClr val="bg1"/>
                </a:solidFill>
                <a:latin typeface="+mj-lt"/>
                <a:cs typeface="+mj-lt"/>
              </a:rPr>
              <a:t>Department of Information Technology</a:t>
            </a:r>
            <a:endParaRPr lang="en-US" sz="25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828801"/>
            <a:ext cx="10287000" cy="2590800"/>
          </a:xfrm>
        </p:spPr>
        <p:txBody>
          <a:bodyPr>
            <a:normAutofit fontScale="55000"/>
          </a:bodyPr>
          <a:lstStyle/>
          <a:p>
            <a:r>
              <a:rPr lang="en-US" sz="3200" dirty="0" smtClean="0">
                <a:solidFill>
                  <a:schemeClr val="tx1"/>
                </a:solidFill>
                <a:cs typeface="+mn-lt"/>
              </a:rPr>
              <a:t>Seminar Presentation</a:t>
            </a:r>
            <a:endParaRPr lang="en-US" sz="3200" dirty="0">
              <a:solidFill>
                <a:schemeClr val="tx1"/>
              </a:solidFill>
              <a:cs typeface="+mn-lt"/>
            </a:endParaRPr>
          </a:p>
          <a:p>
            <a:r>
              <a:rPr lang="en-US" sz="3200" dirty="0">
                <a:solidFill>
                  <a:schemeClr val="tx1"/>
                </a:solidFill>
                <a:cs typeface="+mn-lt"/>
              </a:rPr>
              <a:t>On</a:t>
            </a:r>
            <a:endParaRPr lang="en-US" sz="3200" dirty="0">
              <a:solidFill>
                <a:schemeClr val="tx1"/>
              </a:solidFill>
              <a:cs typeface="+mn-lt"/>
            </a:endParaRPr>
          </a:p>
          <a:p>
            <a:r>
              <a:rPr lang="en-US" sz="5100" dirty="0">
                <a:solidFill>
                  <a:schemeClr val="tx2">
                    <a:lumMod val="60000"/>
                    <a:lumOff val="40000"/>
                  </a:schemeClr>
                </a:solidFill>
                <a:cs typeface="+mn-lt"/>
              </a:rPr>
              <a:t>	</a:t>
            </a:r>
            <a:r>
              <a:rPr lang="en-US" sz="51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lt"/>
              </a:rPr>
              <a:t>Design and Implementation of Smart Contract in Supply Chain Management Using Blockchain and Internet of Things</a:t>
            </a:r>
            <a:endParaRPr lang="en-US" sz="51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lt"/>
            </a:endParaRPr>
          </a:p>
          <a:p>
            <a:r>
              <a:rPr lang="en-US" sz="3200" dirty="0">
                <a:solidFill>
                  <a:schemeClr val="tx1"/>
                </a:solidFill>
                <a:cs typeface="+mn-lt"/>
              </a:rPr>
              <a:t>By</a:t>
            </a:r>
            <a:endParaRPr lang="en-US" sz="3200" dirty="0">
              <a:solidFill>
                <a:schemeClr val="tx1"/>
              </a:solidFill>
              <a:cs typeface="+mn-lt"/>
            </a:endParaRPr>
          </a:p>
          <a:p>
            <a:r>
              <a:rPr lang="en-US" sz="3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lt"/>
              </a:rPr>
              <a:t>3051-Sagar Prakash Giradkar</a:t>
            </a:r>
            <a:endParaRPr lang="en-US" sz="3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81800"/>
            <a:ext cx="10972800" cy="426720"/>
          </a:xfrm>
          <a:prstGeom prst="rect">
            <a:avLst/>
          </a:prstGeom>
        </p:spPr>
        <p:txBody>
          <a:bodyPr wrap="square" lIns="104493" tIns="52247" rIns="104493" bIns="52247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Day and Date of Exam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: Saturday  14/10/2023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Subtitle 2"/>
          <p:cNvSpPr txBox="1"/>
          <p:nvPr/>
        </p:nvSpPr>
        <p:spPr>
          <a:xfrm>
            <a:off x="762000" y="4800601"/>
            <a:ext cx="9235440" cy="894080"/>
          </a:xfrm>
          <a:prstGeom prst="rect">
            <a:avLst/>
          </a:prstGeom>
        </p:spPr>
        <p:txBody>
          <a:bodyPr vert="horz" lIns="104493" tIns="52247" rIns="104493" bIns="52247" rtlCol="0">
            <a:normAutofit fontScale="90000" lnSpcReduction="10000"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27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Guide</a:t>
            </a:r>
            <a:endParaRPr lang="en-US" sz="27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7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Prof.S.G.Kamble</a:t>
            </a:r>
            <a:endParaRPr lang="en-US" sz="2700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spcBef>
                <a:spcPct val="20000"/>
              </a:spcBef>
              <a:defRPr/>
            </a:pPr>
            <a:endParaRPr lang="en-US" sz="30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spcBef>
                <a:spcPct val="20000"/>
              </a:spcBef>
              <a:defRPr/>
            </a:pPr>
            <a:endParaRPr lang="en-US" sz="2500" dirty="0">
              <a:solidFill>
                <a:schemeClr val="tx1">
                  <a:tint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spcBef>
                <a:spcPct val="20000"/>
              </a:spcBef>
              <a:defRPr/>
            </a:pPr>
            <a:endParaRPr lang="en-US" sz="2700" dirty="0">
              <a:solidFill>
                <a:schemeClr val="tx1">
                  <a:tint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3" descr="G:\Guest Lectures - Seminars - Workshops Conducted\PBS\images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497695" y="0"/>
            <a:ext cx="1477010" cy="1200150"/>
          </a:xfrm>
          <a:prstGeom prst="rect">
            <a:avLst/>
          </a:prstGeom>
          <a:noFill/>
        </p:spPr>
      </p:pic>
      <p:sp>
        <p:nvSpPr>
          <p:cNvPr id="9" name="Oval 8"/>
          <p:cNvSpPr/>
          <p:nvPr/>
        </p:nvSpPr>
        <p:spPr>
          <a:xfrm>
            <a:off x="0" y="0"/>
            <a:ext cx="1447800" cy="1219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College </a:t>
            </a:r>
            <a:r>
              <a:rPr lang="en-US" dirty="0"/>
              <a:t>Logo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14478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pic>
        <p:nvPicPr>
          <p:cNvPr id="4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0972800" cy="7329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pic>
        <p:nvPicPr>
          <p:cNvPr id="4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1000105" cy="7451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759200" y="1295400"/>
            <a:ext cx="3048000" cy="4202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269875" y="1371600"/>
            <a:ext cx="3489325" cy="386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0" y="-1270"/>
            <a:ext cx="109728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521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System Model and Software Components</a:t>
            </a:r>
            <a:endParaRPr lang="en-US" dirty="0" smtClean="0"/>
          </a:p>
        </p:txBody>
      </p:sp>
      <p:sp>
        <p:nvSpPr>
          <p:cNvPr id="6" name="Text Box 5"/>
          <p:cNvSpPr txBox="1"/>
          <p:nvPr/>
        </p:nvSpPr>
        <p:spPr>
          <a:xfrm>
            <a:off x="3810000" y="5867400"/>
            <a:ext cx="3082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NodeMCU ESP8266</a:t>
            </a:r>
            <a:endParaRPr lang="en-US" sz="2000"/>
          </a:p>
        </p:txBody>
      </p:sp>
      <p:sp>
        <p:nvSpPr>
          <p:cNvPr id="7" name="Text Box 6"/>
          <p:cNvSpPr txBox="1"/>
          <p:nvPr/>
        </p:nvSpPr>
        <p:spPr>
          <a:xfrm>
            <a:off x="269875" y="5867400"/>
            <a:ext cx="343852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DHT11 sensor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086600" y="2667000"/>
            <a:ext cx="387794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ym typeface="+mn-ea"/>
              </a:rPr>
              <a:t>Software Components</a:t>
            </a:r>
            <a:endParaRPr lang="en-US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MetaMask</a:t>
            </a:r>
            <a:endParaRPr lang="en-US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EtherScan</a:t>
            </a:r>
            <a:endParaRPr lang="en-US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Remix IDE</a:t>
            </a:r>
            <a:endParaRPr lang="en-US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Firebase</a:t>
            </a:r>
            <a:endParaRPr lang="en-US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Arduino IDE</a:t>
            </a:r>
            <a:endParaRPr lang="en-US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0" y="-1270"/>
            <a:ext cx="109728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521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System Design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447800"/>
            <a:ext cx="10498455" cy="45021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505200" y="6248400"/>
            <a:ext cx="716216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End-to-end system diagram.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0" y="-1270"/>
            <a:ext cx="109728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521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System Design</a:t>
            </a:r>
            <a:endParaRPr lang="en-US" dirty="0" smtClean="0"/>
          </a:p>
        </p:txBody>
      </p:sp>
      <p:sp>
        <p:nvSpPr>
          <p:cNvPr id="8" name="Text Box 7"/>
          <p:cNvSpPr txBox="1"/>
          <p:nvPr/>
        </p:nvSpPr>
        <p:spPr>
          <a:xfrm>
            <a:off x="3261995" y="6477000"/>
            <a:ext cx="716216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System design flowchart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219200"/>
            <a:ext cx="8738870" cy="51250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0" y="-1270"/>
            <a:ext cx="109728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521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Implementation Results</a:t>
            </a:r>
            <a:endParaRPr lang="en-US" dirty="0" smtClean="0"/>
          </a:p>
        </p:txBody>
      </p:sp>
      <p:sp>
        <p:nvSpPr>
          <p:cNvPr id="8" name="Text Box 7"/>
          <p:cNvSpPr txBox="1"/>
          <p:nvPr/>
        </p:nvSpPr>
        <p:spPr>
          <a:xfrm>
            <a:off x="76200" y="6324600"/>
            <a:ext cx="516826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A] Collected data stored in FireBase database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371600"/>
            <a:ext cx="4787900" cy="473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828800"/>
            <a:ext cx="4381500" cy="36512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111875" y="6324600"/>
            <a:ext cx="431228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B] User-Interface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0" y="-1270"/>
            <a:ext cx="109728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521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</a:t>
            </a:r>
            <a:r>
              <a:rPr lang="en-IN" dirty="0">
                <a:sym typeface="+mn-ea"/>
              </a:rPr>
              <a:t>Video of SCM</a:t>
            </a:r>
            <a:endParaRPr lang="en-US" dirty="0" smtClean="0"/>
          </a:p>
        </p:txBody>
      </p:sp>
      <p:pic>
        <p:nvPicPr>
          <p:cNvPr id="2" name="videoplayback.mp4">
            <a:hlinkClick r:id="" action="ppaction://media"/>
          </p:cNvPr>
          <p:cNvPicPr>
            <a:picLocks noGrp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254125"/>
            <a:ext cx="10957560" cy="6060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955"/>
            <a:ext cx="10972800" cy="125857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Advantages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81200"/>
            <a:ext cx="9875520" cy="4827694"/>
          </a:xfrm>
        </p:spPr>
        <p:txBody>
          <a:bodyPr>
            <a:normAutofit/>
          </a:bodyPr>
          <a:lstStyle/>
          <a:p>
            <a:r>
              <a:rPr lang="en-US" sz="2800" dirty="0"/>
              <a:t>Automation and Efficiency</a:t>
            </a:r>
            <a:endParaRPr lang="en-US" sz="2800" dirty="0"/>
          </a:p>
          <a:p>
            <a:r>
              <a:rPr lang="en-US" sz="2800" dirty="0"/>
              <a:t>Transparency and Traceability</a:t>
            </a:r>
            <a:endParaRPr lang="en-US" sz="2800" dirty="0"/>
          </a:p>
          <a:p>
            <a:r>
              <a:rPr lang="en-US" sz="2800" dirty="0"/>
              <a:t>Security and Trust</a:t>
            </a:r>
            <a:endParaRPr lang="en-US" sz="2800" dirty="0"/>
          </a:p>
          <a:p>
            <a:r>
              <a:rPr lang="en-US" sz="2800" dirty="0"/>
              <a:t>Reduced Costs</a:t>
            </a:r>
            <a:endParaRPr lang="en-US" sz="2800" dirty="0"/>
          </a:p>
          <a:p>
            <a:r>
              <a:rPr lang="en-US" sz="2800" dirty="0"/>
              <a:t>Real-time Monitoring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85"/>
            <a:ext cx="10996930" cy="131191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br>
              <a:rPr lang="en-US" dirty="0" smtClean="0">
                <a:sym typeface="+mn-ea"/>
              </a:rPr>
            </a:br>
            <a:r>
              <a:rPr lang="en-US" dirty="0" smtClean="0">
                <a:sym typeface="+mn-ea"/>
              </a:rPr>
              <a:t>Disadvantages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057400"/>
            <a:ext cx="9875520" cy="4827694"/>
          </a:xfrm>
        </p:spPr>
        <p:txBody>
          <a:bodyPr>
            <a:normAutofit/>
          </a:bodyPr>
          <a:lstStyle/>
          <a:p>
            <a:r>
              <a:rPr lang="en-US" sz="2800" dirty="0"/>
              <a:t>Complexity</a:t>
            </a:r>
            <a:endParaRPr lang="en-US" sz="2800" dirty="0"/>
          </a:p>
          <a:p>
            <a:r>
              <a:rPr lang="en-US" sz="2800" dirty="0"/>
              <a:t>Scalability Challenges</a:t>
            </a:r>
            <a:endParaRPr lang="en-US" sz="2800" dirty="0"/>
          </a:p>
          <a:p>
            <a:r>
              <a:rPr lang="en-US" sz="2800" dirty="0"/>
              <a:t>Cost of Implementation</a:t>
            </a:r>
            <a:endParaRPr lang="en-US" sz="2800" dirty="0"/>
          </a:p>
          <a:p>
            <a:r>
              <a:rPr lang="en-US" sz="2800" dirty="0"/>
              <a:t>Privacy Concerns</a:t>
            </a:r>
            <a:endParaRPr lang="en-US" sz="2800" dirty="0"/>
          </a:p>
          <a:p>
            <a:r>
              <a:rPr lang="en-US" sz="2800" dirty="0"/>
              <a:t>Dependency on Technology</a:t>
            </a:r>
            <a:endParaRPr lang="en-US" sz="2800" dirty="0"/>
          </a:p>
          <a:p>
            <a:r>
              <a:rPr lang="en-US" sz="2800" dirty="0"/>
              <a:t>Legal and Regulatory Challenges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955"/>
            <a:ext cx="10972800" cy="1381125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133600"/>
            <a:ext cx="10118090" cy="5790565"/>
          </a:xfrm>
        </p:spPr>
        <p:txBody>
          <a:bodyPr>
            <a:normAutofit/>
          </a:bodyPr>
          <a:lstStyle/>
          <a:p>
            <a:r>
              <a:rPr lang="en-US" sz="2800" dirty="0"/>
              <a:t>Automated Transactions and Payments</a:t>
            </a:r>
            <a:endParaRPr lang="en-US" sz="2800" dirty="0"/>
          </a:p>
          <a:p>
            <a:r>
              <a:rPr lang="en-US" sz="2800" dirty="0"/>
              <a:t>Real-time Monitoring and Transparency</a:t>
            </a:r>
            <a:endParaRPr lang="en-US" sz="2800" dirty="0"/>
          </a:p>
          <a:p>
            <a:r>
              <a:rPr lang="en-US" sz="2800" dirty="0"/>
              <a:t>Quality Control and Compliance</a:t>
            </a:r>
            <a:endParaRPr lang="en-US" sz="2800" dirty="0"/>
          </a:p>
          <a:p>
            <a:r>
              <a:rPr lang="en-US" sz="2800" dirty="0"/>
              <a:t>Efficient Inventory Management</a:t>
            </a:r>
            <a:endParaRPr lang="en-US" sz="2800" dirty="0"/>
          </a:p>
          <a:p>
            <a:r>
              <a:rPr lang="en-US" sz="2800" dirty="0"/>
              <a:t>Enhanced Security and Fraud Prevention</a:t>
            </a:r>
            <a:endParaRPr lang="en-US" sz="2800" dirty="0"/>
          </a:p>
          <a:p>
            <a:r>
              <a:rPr lang="en-US" sz="2800" dirty="0"/>
              <a:t>Supply Chain Traceability and Provenance</a:t>
            </a:r>
            <a:endParaRPr lang="en-US" sz="2800" dirty="0"/>
          </a:p>
          <a:p>
            <a:r>
              <a:rPr lang="en-US" sz="2800" dirty="0"/>
              <a:t>Streamlined Dispute Resolution</a:t>
            </a:r>
            <a:endParaRPr lang="en-US" sz="2800" dirty="0"/>
          </a:p>
          <a:p>
            <a:r>
              <a:rPr lang="en-US" sz="2800" dirty="0"/>
              <a:t>Cost Reduction and Efficiency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" y="8255"/>
            <a:ext cx="10949940" cy="1231265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Contents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070" y="1268095"/>
            <a:ext cx="9875520" cy="500761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alibri" panose="020F0502020204030204" charset="0"/>
                <a:cs typeface="Calibri" panose="020F0502020204030204" charset="0"/>
              </a:rPr>
              <a:t>Aim &amp; Objectives</a:t>
            </a:r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>
                <a:latin typeface="Calibri" panose="020F0502020204030204" charset="0"/>
                <a:cs typeface="Calibri" panose="020F0502020204030204" charset="0"/>
              </a:rPr>
              <a:t>Introduction</a:t>
            </a:r>
            <a:endParaRPr lang="en-US" sz="2800" dirty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 smtClean="0">
                <a:latin typeface="Calibri" panose="020F0502020204030204" charset="0"/>
                <a:cs typeface="Calibri" panose="020F0502020204030204" charset="0"/>
              </a:rPr>
              <a:t>Literature </a:t>
            </a:r>
            <a:r>
              <a:rPr lang="en-US" sz="2800" dirty="0">
                <a:latin typeface="Calibri" panose="020F0502020204030204" charset="0"/>
                <a:cs typeface="Calibri" panose="020F0502020204030204" charset="0"/>
              </a:rPr>
              <a:t>Survey</a:t>
            </a:r>
            <a:endParaRPr lang="en-US" sz="2800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>
                <a:latin typeface="Calibri" panose="020F0502020204030204" charset="0"/>
                <a:cs typeface="Calibri" panose="020F0502020204030204" charset="0"/>
              </a:rPr>
              <a:t>Background of Blockchain</a:t>
            </a:r>
            <a:endParaRPr lang="en-US" sz="2800" dirty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>
                <a:latin typeface="Calibri" panose="020F0502020204030204" charset="0"/>
                <a:cs typeface="Calibri" panose="020F0502020204030204" charset="0"/>
              </a:rPr>
              <a:t>System Model</a:t>
            </a:r>
            <a:endParaRPr lang="en-US" sz="2800" dirty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>
                <a:latin typeface="Calibri" panose="020F0502020204030204" charset="0"/>
                <a:cs typeface="Calibri" panose="020F0502020204030204" charset="0"/>
              </a:rPr>
              <a:t>Software Components</a:t>
            </a:r>
            <a:endParaRPr lang="en-US" sz="2800" dirty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>
                <a:latin typeface="Calibri" panose="020F0502020204030204" charset="0"/>
                <a:cs typeface="Calibri" panose="020F0502020204030204" charset="0"/>
              </a:rPr>
              <a:t>System Design</a:t>
            </a:r>
            <a:endParaRPr lang="en-US" sz="2800" dirty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>
                <a:latin typeface="Calibri" panose="020F0502020204030204" charset="0"/>
                <a:cs typeface="Calibri" panose="020F0502020204030204" charset="0"/>
              </a:rPr>
              <a:t>Implementation Results</a:t>
            </a:r>
            <a:endParaRPr lang="en-US" sz="2800" dirty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>
                <a:latin typeface="Calibri" panose="020F0502020204030204" charset="0"/>
                <a:cs typeface="Calibri" panose="020F0502020204030204" charset="0"/>
                <a:sym typeface="+mn-ea"/>
              </a:rPr>
              <a:t>Applications/advantages</a:t>
            </a:r>
            <a:endParaRPr lang="en-US" sz="2800" dirty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>
                <a:latin typeface="Calibri" panose="020F0502020204030204" charset="0"/>
                <a:cs typeface="Calibri" panose="020F0502020204030204" charset="0"/>
              </a:rPr>
              <a:t>Conclusions</a:t>
            </a:r>
            <a:endParaRPr lang="en-US" sz="2800" dirty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>
                <a:latin typeface="Calibri" panose="020F0502020204030204" charset="0"/>
                <a:cs typeface="Calibri" panose="020F0502020204030204" charset="0"/>
              </a:rPr>
              <a:t>References</a:t>
            </a:r>
            <a:endParaRPr lang="en-US" sz="2800" dirty="0">
              <a:latin typeface="Calibri" panose="020F0502020204030204" charset="0"/>
              <a:cs typeface="Calibri" panose="020F0502020204030204" charset="0"/>
            </a:endParaRPr>
          </a:p>
          <a:p>
            <a:pPr>
              <a:buNone/>
            </a:pPr>
            <a:endParaRPr lang="en-US" sz="825" dirty="0">
              <a:latin typeface="Calibri" panose="020F0502020204030204" charset="0"/>
              <a:cs typeface="Calibri" panose="020F0502020204030204" charset="0"/>
            </a:endParaRPr>
          </a:p>
          <a:p>
            <a:endParaRPr lang="en-US" sz="825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123952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 this seminar, we delved into integrating smart contracts, blockchain, and IoT for streamlined supply chain management using hardware like NodeMCU and DHT11 sensors.</a:t>
            </a:r>
            <a:endParaRPr lang="en-US" sz="2800" dirty="0"/>
          </a:p>
          <a:p>
            <a:r>
              <a:rPr lang="en-US" sz="2800" dirty="0"/>
              <a:t>The study highlighted the transformative potential of this integration, enabling automated, secure, and transparent interactions through Solidity-based smart contracts and real-time IoT data.</a:t>
            </a:r>
            <a:endParaRPr lang="en-US" sz="2800" dirty="0"/>
          </a:p>
          <a:p>
            <a:r>
              <a:rPr lang="en-US" sz="2800" dirty="0"/>
              <a:t>Inspired by the seminar, I aim to implement and advance this integrated approach in my final year project, aiming to optimize supply chain management with newfound knowledge and enthusiasm.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955"/>
            <a:ext cx="10939145" cy="126746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5870"/>
            <a:ext cx="10939780" cy="606933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400" dirty="0"/>
              <a:t>[1]Saputhanthri, A.; Alwis, C.D.; Liyanage, M. Emergence of Blockchain based IoT Marketplaces. In Proceedings of the Joint European Conference on Networks and Communications (EuCNC) &amp; 6G Summit, Porto, Portugal, 8–11 June 2021.</a:t>
            </a:r>
            <a:endParaRPr lang="en-US" sz="2400" dirty="0"/>
          </a:p>
          <a:p>
            <a:pPr algn="just">
              <a:buNone/>
            </a:pPr>
            <a:r>
              <a:rPr lang="en-US" sz="2400" dirty="0"/>
              <a:t>[2]Wang, Z.; Jin, H.; Dai, W.; Choo, K.K.; Zou, D. Ethereum smart contract security research: Survey and future research opportunities.Front. Comput. Sci. 2021, 15, 152802. [CrossRef]</a:t>
            </a:r>
            <a:endParaRPr lang="en-US" sz="2400" dirty="0"/>
          </a:p>
          <a:p>
            <a:pPr algn="just">
              <a:buNone/>
            </a:pPr>
            <a:r>
              <a:rPr lang="en-US" sz="2400" dirty="0"/>
              <a:t>[3]Reyna, A.; Martín, C.; Chen, J.; Soler, E.; Díaz, M. On blockchain and its integration with IoT. Challenges and opportunities.Future Gener. Comput. Syst. 2018, 88, 173–190. [CrossRef]</a:t>
            </a:r>
            <a:endParaRPr lang="en-US" sz="2400" dirty="0"/>
          </a:p>
          <a:p>
            <a:pPr algn="just">
              <a:buNone/>
            </a:pPr>
            <a:r>
              <a:rPr lang="en-US" sz="2400" dirty="0"/>
              <a:t>[4]Anbunathan, R. Smart Home Solution Using Smart Contract. 2022. Available online: https://www.electronicsforu.com/electronics-projects/hardware-diy/smart-home-solution-using-smart-contract (accessed on 31 December 2022).</a:t>
            </a:r>
            <a:endParaRPr lang="en-US" sz="2400" dirty="0"/>
          </a:p>
          <a:p>
            <a:pPr algn="just">
              <a:buNone/>
            </a:pPr>
            <a:r>
              <a:rPr lang="en-US" sz="2400" dirty="0"/>
              <a:t>[5]Goda, M.P. Blockchain Enabled Vaccine Supply Chain Provenance. Master’s Thesis, The Pennsylvania State University, StateCollege, PA, USA, 2021.</a:t>
            </a:r>
            <a:endParaRPr lang="en-US" sz="2400" dirty="0"/>
          </a:p>
          <a:p>
            <a:pPr algn="just">
              <a:buNone/>
            </a:pPr>
            <a:endParaRPr lang="en-US" sz="2400" dirty="0"/>
          </a:p>
          <a:p>
            <a:pPr algn="just">
              <a:buNone/>
            </a:pPr>
            <a:endParaRPr lang="en-US" sz="2400" dirty="0"/>
          </a:p>
          <a:p>
            <a:pPr algn="just">
              <a:buNone/>
            </a:pPr>
            <a:endParaRPr lang="en-US" sz="2400" dirty="0"/>
          </a:p>
          <a:p>
            <a:pPr algn="just">
              <a:buNone/>
            </a:pPr>
            <a:endParaRPr lang="en-US" sz="2400" dirty="0"/>
          </a:p>
          <a:p>
            <a:pPr algn="just">
              <a:buNone/>
            </a:pPr>
            <a:endParaRPr lang="en-US" sz="2400" dirty="0"/>
          </a:p>
          <a:p>
            <a:pPr algn="just"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2362200"/>
            <a:ext cx="64008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Thank You </a:t>
            </a:r>
            <a:endParaRPr lang="en-US" sz="6000" dirty="0"/>
          </a:p>
          <a:p>
            <a:pPr algn="ctr"/>
            <a:endParaRPr lang="en-US" sz="6000" dirty="0"/>
          </a:p>
          <a:p>
            <a:pPr algn="ctr"/>
            <a:r>
              <a:rPr lang="en-US" sz="6000" dirty="0"/>
              <a:t>Question &amp; Answer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957560" cy="1330325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Aim and Objective of </a:t>
            </a:r>
            <a:r>
              <a:rPr lang="en-US" dirty="0" smtClean="0">
                <a:latin typeface="Calibri" panose="020F0502020204030204" charset="0"/>
                <a:cs typeface="Calibri" panose="020F0502020204030204" charset="0"/>
              </a:rPr>
              <a:t>Seminar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48640" y="1752600"/>
            <a:ext cx="9875520" cy="5742305"/>
          </a:xfrm>
        </p:spPr>
        <p:txBody>
          <a:bodyPr/>
          <a:lstStyle/>
          <a:p>
            <a:r>
              <a:rPr lang="en-US" sz="2800" dirty="0" smtClean="0">
                <a:latin typeface="Calibri" panose="020F0502020204030204" charset="0"/>
                <a:cs typeface="Calibri" panose="020F0502020204030204" charset="0"/>
              </a:rPr>
              <a:t>Aim of the Seminar:</a:t>
            </a:r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 smtClean="0">
                <a:latin typeface="Calibri" panose="020F0502020204030204" charset="0"/>
                <a:cs typeface="Calibri" panose="020F0502020204030204" charset="0"/>
              </a:rPr>
              <a:t>Integration of blockchain and Internet of Things (IoT) in supply chain management.</a:t>
            </a:r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  <a:p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Objective of the Seminar:</a:t>
            </a:r>
            <a:endParaRPr lang="en-US" sz="2800" dirty="0" smtClean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sz="28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To Introduce Supply Chain Management</a:t>
            </a:r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To Explain Blockchain Technology</a:t>
            </a:r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To Highlight the Role of IoT in Supply Chains</a:t>
            </a:r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To Explore Integration Benefits</a:t>
            </a:r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To Showcase Use Cases and Implementations</a:t>
            </a:r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To Discuss Future Trends and Opportunities</a:t>
            </a:r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  <a:p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  <a:p>
            <a:endParaRPr lang="en-US" sz="2800" dirty="0" smtClean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" y="28575"/>
            <a:ext cx="10937240" cy="1365885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40" y="1515745"/>
            <a:ext cx="9961880" cy="536956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Supply Chain Management (SCM) has tremendous impact on global economy in today’s market .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The transfer of goods from producer to consumer is called SCM.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It involeves the manufactures ,distributor,and retailes and they do the illigal activites , by changing the actual records of the goods and not maintain the papers of the transaction .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Blockchain and IoT revolutionizes SCM, offering immutability, security, and real-time data insights to manage the records of transactions.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Blockchain acts as an immutable digital ledger, while IoT interconnects devices for real-time data collection.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The synergy of Blockchain and IoT holds immense potential, enhancing traceability, reducing errors, and boosting operational efficiency in SCM.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0" y="-29210"/>
            <a:ext cx="10973435" cy="1377315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dirty="0"/>
              <a:t>Literature Survey/</a:t>
            </a:r>
            <a:r>
              <a:rPr lang="en-US" dirty="0"/>
              <a:t>Related work</a:t>
            </a:r>
            <a:endParaRPr lang="en-IN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200" dirty="0"/>
              <a:t>Minimum </a:t>
            </a:r>
            <a:r>
              <a:rPr lang="en-US" sz="2200" b="1" dirty="0">
                <a:solidFill>
                  <a:srgbClr val="FF0000"/>
                </a:solidFill>
              </a:rPr>
              <a:t>FIVE </a:t>
            </a:r>
            <a:r>
              <a:rPr lang="en-US" sz="2200" dirty="0"/>
              <a:t>references should be there from literature.</a:t>
            </a:r>
            <a:endParaRPr lang="en-US" sz="2200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1463C-A8CD-4C16-A7E3-FA8B1378754F}" type="slidenum">
              <a:rPr lang="en-US" sz="1200" b="1" smtClean="0"/>
            </a:fld>
            <a:endParaRPr lang="en-US" sz="12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1348105"/>
          <a:ext cx="10961370" cy="6085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535"/>
                <a:gridCol w="2013585"/>
                <a:gridCol w="1384300"/>
                <a:gridCol w="3401060"/>
                <a:gridCol w="1659890"/>
              </a:tblGrid>
              <a:tr h="786130"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500" dirty="0"/>
                        <a:t>Title</a:t>
                      </a:r>
                      <a:endParaRPr lang="en-US" altLang="en-IN" sz="15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500" dirty="0"/>
                        <a:t>Authors </a:t>
                      </a:r>
                      <a:endParaRPr lang="en-US" altLang="en-IN" sz="15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500" dirty="0"/>
                        <a:t>Publish Year </a:t>
                      </a:r>
                      <a:endParaRPr lang="en-US" altLang="en-IN" sz="15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500" dirty="0"/>
                        <a:t>Summary </a:t>
                      </a:r>
                      <a:endParaRPr lang="en-US" altLang="en-IN" sz="15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500" dirty="0"/>
                        <a:t>Problems found</a:t>
                      </a:r>
                      <a:endParaRPr lang="en-US" altLang="en-IN" sz="1500" dirty="0"/>
                    </a:p>
                  </a:txBody>
                  <a:tcPr marL="109728" marR="109728" marT="48768" marB="48768"/>
                </a:tc>
              </a:tr>
              <a:tr h="3282950"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900" dirty="0"/>
                        <a:t>Design and Implementation of Smart Contract in Supply Chain Management Using Blockchain and Internet of Things</a:t>
                      </a:r>
                      <a:endParaRPr lang="en-US" altLang="en-IN" sz="19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Fatima Naqvi ,</a:t>
                      </a:r>
                      <a:r>
                        <a:rPr lang="en-US" altLang="en-IN" sz="1900"/>
                        <a:t> </a:t>
                      </a:r>
                      <a:r>
                        <a:rPr lang="en-IN" sz="1900"/>
                        <a:t>Sundus</a:t>
                      </a:r>
                      <a:r>
                        <a:rPr lang="en-US" altLang="en-IN" sz="1900"/>
                        <a:t> </a:t>
                      </a:r>
                      <a:r>
                        <a:rPr lang="en-IN" sz="1900"/>
                        <a:t>Haseeb </a:t>
                      </a:r>
                      <a:r>
                        <a:rPr lang="en-US" altLang="en-IN" sz="1900"/>
                        <a:t>,</a:t>
                      </a:r>
                      <a:endParaRPr lang="en-IN" sz="1900"/>
                    </a:p>
                    <a:p>
                      <a:r>
                        <a:rPr lang="en-IN" sz="1900"/>
                        <a:t>, Namra Khan </a:t>
                      </a:r>
                      <a:endParaRPr lang="en-IN" sz="190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April 2023</a:t>
                      </a:r>
                      <a:endParaRPr lang="en-IN" sz="19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The paper presents a blockchain-based approach using smart contracts and IoT for reliable supply chain management, focusing on monitoring shipping conditions and automating interactions between stakeholders to ensure compliance with predefined requirements.</a:t>
                      </a:r>
                      <a:endParaRPr lang="en-IN" sz="190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endParaRPr lang="en-IN" sz="1900" dirty="0"/>
                    </a:p>
                  </a:txBody>
                  <a:tcPr marL="109728" marR="109728" marT="48768" marB="48768"/>
                </a:tc>
              </a:tr>
              <a:tr h="2016125">
                <a:tc>
                  <a:txBody>
                    <a:bodyPr/>
                    <a:lstStyle/>
                    <a:p>
                      <a:pPr algn="ctr"/>
                      <a:r>
                        <a:rPr lang="en-IN" sz="1900" dirty="0"/>
                        <a:t>Emergence of Blockchain-based IoT Marketplaces</a:t>
                      </a:r>
                      <a:endParaRPr lang="en-IN" sz="19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Saputhanthri, A.; Alwis, C.D.; Liyanage, M.</a:t>
                      </a:r>
                      <a:endParaRPr lang="en-IN" sz="19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 June 2021</a:t>
                      </a:r>
                      <a:endParaRPr lang="en-IN" sz="190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Explores the rise of Blockchain-based IoT marketplaces and their potential impact on various industries.</a:t>
                      </a:r>
                      <a:endParaRPr lang="en-IN" sz="190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endParaRPr lang="en-IN" sz="1900" dirty="0"/>
                    </a:p>
                  </a:txBody>
                  <a:tcPr marL="109728" marR="109728" marT="48768" marB="48768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0" y="-29210"/>
            <a:ext cx="10973435" cy="133096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dirty="0"/>
              <a:t>Literature Survey/</a:t>
            </a:r>
            <a:r>
              <a:rPr lang="en-US" dirty="0"/>
              <a:t>Related work</a:t>
            </a:r>
            <a:endParaRPr lang="en-IN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200" dirty="0"/>
              <a:t>Minimum </a:t>
            </a:r>
            <a:r>
              <a:rPr lang="en-US" sz="2200" b="1" dirty="0">
                <a:solidFill>
                  <a:srgbClr val="FF0000"/>
                </a:solidFill>
              </a:rPr>
              <a:t>FIVE </a:t>
            </a:r>
            <a:r>
              <a:rPr lang="en-US" sz="2200" dirty="0"/>
              <a:t>references should be there from literature.</a:t>
            </a:r>
            <a:endParaRPr lang="en-US" sz="2200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1463C-A8CD-4C16-A7E3-FA8B1378754F}" type="slidenum">
              <a:rPr lang="en-US" sz="1200" b="1" smtClean="0"/>
            </a:fld>
            <a:endParaRPr lang="en-US" sz="12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1300480"/>
          <a:ext cx="10961370" cy="6015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535"/>
                <a:gridCol w="2013585"/>
                <a:gridCol w="1384300"/>
                <a:gridCol w="3401060"/>
                <a:gridCol w="1659890"/>
              </a:tblGrid>
              <a:tr h="1005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500" dirty="0"/>
                        <a:t>Title</a:t>
                      </a:r>
                      <a:endParaRPr lang="en-US" altLang="en-IN" sz="15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500" dirty="0"/>
                        <a:t>Authors </a:t>
                      </a:r>
                      <a:endParaRPr lang="en-US" altLang="en-IN" sz="15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500" dirty="0"/>
                        <a:t>Publish Year </a:t>
                      </a:r>
                      <a:endParaRPr lang="en-US" altLang="en-IN" sz="15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500" dirty="0"/>
                        <a:t>Summary </a:t>
                      </a:r>
                      <a:endParaRPr lang="en-US" altLang="en-IN" sz="15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IN" sz="1500" dirty="0"/>
                        <a:t>Problems found</a:t>
                      </a:r>
                      <a:endParaRPr lang="en-US" altLang="en-IN" sz="1500" dirty="0"/>
                    </a:p>
                  </a:txBody>
                  <a:tcPr marL="109728" marR="109728" marT="48768" marB="48768"/>
                </a:tc>
              </a:tr>
              <a:tr h="2245995">
                <a:tc>
                  <a:txBody>
                    <a:bodyPr/>
                    <a:lstStyle/>
                    <a:p>
                      <a:pPr algn="ctr"/>
                      <a:r>
                        <a:rPr lang="en-US" altLang="en-IN" sz="1900" dirty="0"/>
                        <a:t>Ethereum Smart Contract Analysis Tools:</a:t>
                      </a:r>
                      <a:endParaRPr lang="en-US" altLang="en-IN" sz="1900" dirty="0"/>
                    </a:p>
                    <a:p>
                      <a:pPr algn="ctr"/>
                      <a:r>
                        <a:rPr lang="en-US" altLang="en-IN" sz="1900" dirty="0"/>
                        <a:t>A Systematic Review</a:t>
                      </a:r>
                      <a:endParaRPr lang="en-US" altLang="en-IN" sz="19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fontAlgn="ctr"/>
                      <a:r>
                        <a:rPr sz="1900"/>
                        <a:t>SATPAL SINGH KUSHWAH </a:t>
                      </a:r>
                      <a:r>
                        <a:rPr lang="en-US" sz="1900"/>
                        <a:t>,</a:t>
                      </a:r>
                      <a:r>
                        <a:rPr sz="1900"/>
                        <a:t>SANEEP JOSHI </a:t>
                      </a:r>
                      <a:r>
                        <a:rPr lang="en-US" sz="1900"/>
                        <a:t>,</a:t>
                      </a:r>
                      <a:endParaRPr sz="1900"/>
                    </a:p>
                    <a:p>
                      <a:pPr fontAlgn="ctr"/>
                      <a:r>
                        <a:rPr sz="1900"/>
                        <a:t>DILBAG SINGH , MANJIT KAUR </a:t>
                      </a:r>
                      <a:endParaRPr sz="190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April 22, 2022,</a:t>
                      </a:r>
                      <a:endParaRPr lang="en-IN" sz="19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This paper reviews 86 Ethereum smart contract analysis tools, categorizing them into static and dynamic approaches, identifying re-entrancy as a common vulnerability, and emphasizing the effectiveness of hybrid analysis in detecting over 95% of security flaws, while outlining future challenges and recommendations.</a:t>
                      </a:r>
                      <a:endParaRPr lang="en-IN" sz="190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endParaRPr lang="en-IN" sz="1900" dirty="0"/>
                    </a:p>
                  </a:txBody>
                  <a:tcPr marL="109728" marR="109728" marT="48768" marB="48768"/>
                </a:tc>
              </a:tr>
              <a:tr h="2764155">
                <a:tc>
                  <a:txBody>
                    <a:bodyPr/>
                    <a:lstStyle/>
                    <a:p>
                      <a:pPr algn="ctr"/>
                      <a:r>
                        <a:rPr lang="en-IN" sz="1900" dirty="0"/>
                        <a:t>Blockchain Platform For COVID-19 Vaccine Supply Management</a:t>
                      </a:r>
                      <a:endParaRPr lang="en-IN" sz="19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 Antal, C.; Cioara, T.; Antal, M.; Anghel, I.</a:t>
                      </a:r>
                      <a:endParaRPr lang="en-IN" sz="1900" dirty="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 IEEE Open Journal of Computer Society, 2021</a:t>
                      </a:r>
                      <a:endParaRPr lang="en-IN" sz="190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Proposes a Blockchain platform for efficient COVID-19 vaccine supply management.</a:t>
                      </a:r>
                      <a:endParaRPr lang="en-IN" sz="1900"/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endParaRPr lang="en-IN" sz="1900" dirty="0"/>
                    </a:p>
                    <a:p>
                      <a:endParaRPr lang="en-IN" sz="1900" dirty="0"/>
                    </a:p>
                  </a:txBody>
                  <a:tcPr marL="109728" marR="109728" marT="48768" marB="48768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26670" y="635"/>
            <a:ext cx="11000740" cy="7313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pic>
        <p:nvPicPr>
          <p:cNvPr id="4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6985" y="-635"/>
            <a:ext cx="11076940" cy="73158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Project Title Goes 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pic>
        <p:nvPicPr>
          <p:cNvPr id="4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0936605" cy="73190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5760</Words>
  <Application>WPS Presentation</Application>
  <PresentationFormat>Custom</PresentationFormat>
  <Paragraphs>228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Calibri</vt:lpstr>
      <vt:lpstr>Times New Roman</vt:lpstr>
      <vt:lpstr>Microsoft YaHei</vt:lpstr>
      <vt:lpstr>Arial Unicode MS</vt:lpstr>
      <vt:lpstr>Office Theme</vt:lpstr>
      <vt:lpstr>Pune Vidyarthi Griha’s  College of Engineering &amp;Technology  and G K Pate (Wani ) Institute of Management Pune-09 Department of Information Technology</vt:lpstr>
      <vt:lpstr>Contents</vt:lpstr>
      <vt:lpstr>Aim and Objective of Seminar</vt:lpstr>
      <vt:lpstr>Introduction</vt:lpstr>
      <vt:lpstr>Literature Survey/Related work</vt:lpstr>
      <vt:lpstr>Literature Survey/Related 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Advantages </vt:lpstr>
      <vt:lpstr> Disadvantages </vt:lpstr>
      <vt:lpstr>Applications</vt:lpstr>
      <vt:lpstr>Conclusions</vt:lpstr>
      <vt:lpstr>References </vt:lpstr>
      <vt:lpstr>PowerPoint 演示文稿</vt:lpstr>
    </vt:vector>
  </TitlesOfParts>
  <Company>PCCOE</Company>
  <LinksUpToDate>false</LinksUpToDate>
  <SharedDoc>false</SharedDoc>
  <HyperlinksChanged>false</HyperlinksChanged>
  <AppVersion>14.0000</AppVersion>
  <Manager>Nilesh Uke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PCCoE</dc:title>
  <dc:creator>NJUke</dc:creator>
  <dc:subject>Seminar PPT</dc:subject>
  <cp:lastModifiedBy>Sagar</cp:lastModifiedBy>
  <cp:revision>154</cp:revision>
  <dcterms:created xsi:type="dcterms:W3CDTF">2006-08-16T00:00:00Z</dcterms:created>
  <dcterms:modified xsi:type="dcterms:W3CDTF">2023-10-13T18:36:31Z</dcterms:modified>
  <cp:version>2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1ABAE30E5F8B4DB2A23A7F1AFFB08960</vt:lpwstr>
  </property>
  <property fmtid="{D5CDD505-2E9C-101B-9397-08002B2CF9AE}" pid="3" name="KSOProductBuildVer">
    <vt:lpwstr>1033-11.2.0.11225</vt:lpwstr>
  </property>
</Properties>
</file>